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85" r:id="rId6"/>
    <p:sldId id="258" r:id="rId7"/>
    <p:sldId id="263" r:id="rId8"/>
    <p:sldId id="262" r:id="rId9"/>
    <p:sldId id="265" r:id="rId10"/>
    <p:sldId id="266" r:id="rId11"/>
    <p:sldId id="267" r:id="rId12"/>
    <p:sldId id="271" r:id="rId13"/>
    <p:sldId id="286" r:id="rId14"/>
    <p:sldId id="279" r:id="rId15"/>
    <p:sldId id="269" r:id="rId16"/>
    <p:sldId id="280" r:id="rId17"/>
    <p:sldId id="282" r:id="rId18"/>
    <p:sldId id="288" r:id="rId19"/>
    <p:sldId id="289" r:id="rId20"/>
    <p:sldId id="281" r:id="rId21"/>
    <p:sldId id="284" r:id="rId22"/>
    <p:sldId id="272" r:id="rId23"/>
    <p:sldId id="287" r:id="rId24"/>
    <p:sldId id="273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F50"/>
    <a:srgbClr val="D6C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4"/>
  </p:normalViewPr>
  <p:slideViewPr>
    <p:cSldViewPr snapToGrid="0" snapToObjects="1">
      <p:cViewPr varScale="1">
        <p:scale>
          <a:sx n="100" d="100"/>
          <a:sy n="100" d="100"/>
        </p:scale>
        <p:origin x="10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BC2B-8FCE-7B45-B1C7-850268A25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F13B9-FBF5-294D-AD1D-3156F4A5F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B6DE-13A8-9743-B5C6-EBBB54E1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10CF-8282-8140-8D1E-475A6A34473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13E7D-AB0E-E54D-9D0F-13F5CDE4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D3209-755A-DB46-BCC6-6175AF47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EF2A-DB28-414D-8B4A-065C64A6A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4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7016B-C573-7C40-94CD-B3291AE7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F04A3-684D-E64E-ACEE-A3A49734C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17856-60D8-E946-B1B0-543658FD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10CF-8282-8140-8D1E-475A6A34473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D3D1A-C677-FB4E-947D-A0272710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FC526-2C06-4C46-9924-95B08D44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EF2A-DB28-414D-8B4A-065C64A6A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3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DA4195-AA5B-2542-8EDC-30C3EA6EF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293EF0-C0BA-584C-B894-FA4F6486C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4F923-FCA0-5845-974F-F00464D34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10CF-8282-8140-8D1E-475A6A34473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B6F0D-19AB-8845-8EAC-90120ABA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870BB-8CE2-654D-B69F-5311A6F9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EF2A-DB28-414D-8B4A-065C64A6A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8DCF-9982-934A-8E9E-5367CC97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877D7-8F9B-E944-AEB2-59E9C5E3E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B147C-3A38-9F4B-82EA-05C148D9F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10CF-8282-8140-8D1E-475A6A34473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1293-E7B0-F24C-A55C-82C0BEAE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3F270-8409-4145-A624-3801123C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EF2A-DB28-414D-8B4A-065C64A6A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9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3B40-FB55-3047-B087-AE8F37096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2C466-E68C-C04E-90C2-F39CE90BA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12A1D-5793-1947-A91E-2997AD45F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10CF-8282-8140-8D1E-475A6A34473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D9151-230A-7A48-87AD-3ABB7DEA8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233A0-27CB-B74A-A468-E630851B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EF2A-DB28-414D-8B4A-065C64A6A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0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5B6CD-101B-354D-87E0-575FD01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51199-3A38-D145-96CC-A757A4109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67D00-A754-7E47-99D7-E7C433FB6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3F8B5-92AE-884C-AED6-52A3D4A6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10CF-8282-8140-8D1E-475A6A34473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7F224-73FD-014F-A8CC-34F7D0CC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69B4F-E11E-6C45-9F6F-DF79A27C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EF2A-DB28-414D-8B4A-065C64A6A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5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D530-A3F1-A345-97FB-B75B98251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CD7E9-B1A3-734C-B1B1-DEF4D75D4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07297-3DA6-9743-82F6-4273957CC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8F184-6311-774C-B7BB-6FDE73122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A2BDC4-0AEC-6D40-BB26-BF7CCA577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D6E2F-2672-6048-8D55-3D973927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10CF-8282-8140-8D1E-475A6A34473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0DF5C-F65F-BA41-919A-F2AAF34C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BB206-C449-3E44-A52C-4A48438F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EF2A-DB28-414D-8B4A-065C64A6A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FFA93-B5D3-3843-AAA0-0465CA89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1A1BA-1D7B-1049-BA68-87CBCA022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10CF-8282-8140-8D1E-475A6A34473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8BCCC-20F9-7C4C-AC87-C3189C37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3D57A-D603-8644-A9F4-FC1FD0CA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EF2A-DB28-414D-8B4A-065C64A6A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5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E8DA6-9A0F-3441-BB11-97C1B57B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10CF-8282-8140-8D1E-475A6A34473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62AA7-4BCF-1341-9B0C-B295C1E7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13C60-FB3C-5E4B-A33E-C134B4CA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EF2A-DB28-414D-8B4A-065C64A6A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7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6A0C-A2CE-8044-BF32-431FDB05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4220-35C8-E949-968B-4A52105F8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84A15-11F2-7847-91E3-EA897DE8D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4D117-5061-2B47-B4EC-9E5272E3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10CF-8282-8140-8D1E-475A6A34473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DF1D3-DB7D-8848-AA6D-020C73F6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86EBA-1512-7C4F-8990-17B9487D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EF2A-DB28-414D-8B4A-065C64A6A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AED15-E09A-A041-96C7-C57160A2E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0E27E8-AFB5-E04B-A9C3-11AF4D1CB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9E23A-2007-A045-B142-3B92FBF95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F9EE3-A5B1-AE42-B0A5-B1EAC7AA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10CF-8282-8140-8D1E-475A6A34473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C1EB4-85ED-9644-B21D-74643594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4E3E9-4540-164E-AF9C-FC609269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EF2A-DB28-414D-8B4A-065C64A6A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8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B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EE8A5A-C57C-FA40-AE44-F856C378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7B62E-B3B2-844E-8594-78235792C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08FE6-829F-E141-A1E7-EDC26F06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10CF-8282-8140-8D1E-475A6A34473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AC136-2525-7F48-B338-096FA20F3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CDEE1-69AD-BC43-ADEF-09484A526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3EF2A-DB28-414D-8B4A-065C64A6A92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16">
            <a:extLst>
              <a:ext uri="{FF2B5EF4-FFF2-40B4-BE49-F238E27FC236}">
                <a16:creationId xmlns:a16="http://schemas.microsoft.com/office/drawing/2014/main" id="{BF0FBAED-5CF2-6942-8032-58EB338D648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6049" y="5585627"/>
            <a:ext cx="3295920" cy="118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C1E58B-2F78-7C46-B3D5-C3DAF5C70D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844643" y="5580545"/>
            <a:ext cx="2211307" cy="112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5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1F50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A1F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A1F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A1F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A1F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A1F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son.org.uk/at-work/education-services/about/higher-education/he-pay-2020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library.unison.org.uk/?r=11658&amp;k=03f7d17af7" TargetMode="External"/><Relationship Id="rId2" Type="http://schemas.openxmlformats.org/officeDocument/2006/relationships/hyperlink" Target="https://www.unison.org.uk/at-work/education-services/about/higher-education/he-pay-20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son.org.uk/at-work/education-services/about/higher-education/he-pay-2020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7F11-3586-4641-BBBB-96D07B3846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2CB9B-0FCC-C94B-AFCB-130A0BFB3D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309071BB-C109-B640-9611-9A90C052B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9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18D05-F004-4948-B5EE-EFC024B7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 balloting? </a:t>
            </a:r>
            <a:br>
              <a:rPr lang="en-GB" dirty="0"/>
            </a:br>
            <a:r>
              <a:rPr lang="en-GB" dirty="0"/>
              <a:t>And when?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6366-CFB7-4945-A190-EF8898368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49 HEIs across UK (42 England, 1 NI, 6 Scotland)</a:t>
            </a:r>
          </a:p>
          <a:p>
            <a:r>
              <a:rPr lang="en-GB" dirty="0"/>
              <a:t>Full list on our </a:t>
            </a:r>
            <a:r>
              <a:rPr lang="en-GB" dirty="0">
                <a:hlinkClick r:id="rId2"/>
              </a:rPr>
              <a:t>website </a:t>
            </a:r>
            <a:r>
              <a:rPr lang="en-GB" dirty="0"/>
              <a:t>(unison.org.uk/thanksfornothing) </a:t>
            </a:r>
          </a:p>
          <a:p>
            <a:r>
              <a:rPr lang="en-GB" dirty="0"/>
              <a:t>SGE agreed different timetable for different nations to maximise turnout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34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AE0F-EA78-45E2-A7D5-708987D3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Ballot dates across UK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F7182-EF56-4364-8379-31FA09D56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97FAAD-7CB9-49DC-A594-A760B925C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065758"/>
              </p:ext>
            </p:extLst>
          </p:nvPr>
        </p:nvGraphicFramePr>
        <p:xfrm>
          <a:off x="838201" y="1825625"/>
          <a:ext cx="9256295" cy="350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189">
                  <a:extLst>
                    <a:ext uri="{9D8B030D-6E8A-4147-A177-3AD203B41FA5}">
                      <a16:colId xmlns:a16="http://schemas.microsoft.com/office/drawing/2014/main" val="2247926473"/>
                    </a:ext>
                  </a:extLst>
                </a:gridCol>
                <a:gridCol w="2543958">
                  <a:extLst>
                    <a:ext uri="{9D8B030D-6E8A-4147-A177-3AD203B41FA5}">
                      <a16:colId xmlns:a16="http://schemas.microsoft.com/office/drawing/2014/main" val="2920850815"/>
                    </a:ext>
                  </a:extLst>
                </a:gridCol>
                <a:gridCol w="2314074">
                  <a:extLst>
                    <a:ext uri="{9D8B030D-6E8A-4147-A177-3AD203B41FA5}">
                      <a16:colId xmlns:a16="http://schemas.microsoft.com/office/drawing/2014/main" val="3491897390"/>
                    </a:ext>
                  </a:extLst>
                </a:gridCol>
                <a:gridCol w="2314074">
                  <a:extLst>
                    <a:ext uri="{9D8B030D-6E8A-4147-A177-3AD203B41FA5}">
                      <a16:colId xmlns:a16="http://schemas.microsoft.com/office/drawing/2014/main" val="2630565965"/>
                    </a:ext>
                  </a:extLst>
                </a:gridCol>
              </a:tblGrid>
              <a:tr h="8760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Opens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Closes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Hotline 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550455"/>
                  </a:ext>
                </a:extLst>
              </a:tr>
              <a:tr h="876092">
                <a:tc>
                  <a:txBody>
                    <a:bodyPr/>
                    <a:lstStyle/>
                    <a:p>
                      <a:r>
                        <a:rPr lang="en-GB" dirty="0"/>
                        <a:t>England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 August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July to 4 August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29927"/>
                  </a:ext>
                </a:extLst>
              </a:tr>
              <a:tr h="876092">
                <a:tc>
                  <a:txBody>
                    <a:bodyPr/>
                    <a:lstStyle/>
                    <a:p>
                      <a:r>
                        <a:rPr lang="en-GB" dirty="0"/>
                        <a:t>Scotland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August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 August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 August to 20 August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599854"/>
                  </a:ext>
                </a:extLst>
              </a:tr>
              <a:tr h="876092">
                <a:tc>
                  <a:txBody>
                    <a:bodyPr/>
                    <a:lstStyle/>
                    <a:p>
                      <a:r>
                        <a:rPr lang="en-GB" dirty="0"/>
                        <a:t>Northern 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 June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 September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July to 7 September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915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65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4269-BD7D-4F9D-8BC3-5228B79D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How can members get involved?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CDB89-5F56-4451-9BC9-29F4F9949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Talk to your colleagues about the pay freeze – if they’re also members ask them to vote</a:t>
            </a:r>
          </a:p>
          <a:p>
            <a:r>
              <a:rPr lang="en-GB" dirty="0"/>
              <a:t>Tell them to look out for their ballot papers – and to post them straightaway!</a:t>
            </a:r>
          </a:p>
          <a:p>
            <a:r>
              <a:rPr lang="en-GB" dirty="0"/>
              <a:t>New members get a vote – new joiners by 30 July in England, 17 August in Scotland and 2 September in NI – so ask anyone new to your team to join UNISON ASAP.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471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5B2D-064C-4A9E-BD3A-C4B30571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out for ballot envelope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451FBB-8DC5-4335-ACEE-05A893ADF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185" y="1690688"/>
            <a:ext cx="4929935" cy="341891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AA8E90-B52A-44CB-805B-C2BD7B3F3277}"/>
              </a:ext>
            </a:extLst>
          </p:cNvPr>
          <p:cNvSpPr txBox="1"/>
          <p:nvPr/>
        </p:nvSpPr>
        <p:spPr>
          <a:xfrm>
            <a:off x="6780628" y="2293034"/>
            <a:ext cx="4573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A1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what the envelope will look like!</a:t>
            </a:r>
          </a:p>
        </p:txBody>
      </p:sp>
    </p:spTree>
    <p:extLst>
      <p:ext uri="{BB962C8B-B14F-4D97-AF65-F5344CB8AC3E}">
        <p14:creationId xmlns:p14="http://schemas.microsoft.com/office/powerpoint/2010/main" val="177997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6DB4-BF18-4CDF-984A-CCAB5616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Ballot hotline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7B01C-3B31-46F4-8EEA-74C623DBA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0800 0 857 857 </a:t>
            </a:r>
          </a:p>
          <a:p>
            <a:r>
              <a:rPr lang="en-GB" dirty="0"/>
              <a:t>You can call this number if you haven’t received your ballot paper </a:t>
            </a:r>
          </a:p>
          <a:p>
            <a:r>
              <a:rPr lang="en-GB" dirty="0"/>
              <a:t>Make sure you call it before the hotline closes</a:t>
            </a:r>
          </a:p>
          <a:p>
            <a:r>
              <a:rPr lang="en-GB" dirty="0"/>
              <a:t>(4 August England; 20 August Scotland; 7 September NI)</a:t>
            </a:r>
          </a:p>
        </p:txBody>
      </p:sp>
    </p:spTree>
    <p:extLst>
      <p:ext uri="{BB962C8B-B14F-4D97-AF65-F5344CB8AC3E}">
        <p14:creationId xmlns:p14="http://schemas.microsoft.com/office/powerpoint/2010/main" val="1835600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EFBC-7139-47F9-8A76-AA9834B3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vote for action?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64362-B7EE-4B0C-B2C7-23076F415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 a pay freeze – 0% is really a pay cut as inflation continues to rise</a:t>
            </a:r>
          </a:p>
          <a:p>
            <a:r>
              <a:rPr lang="en-GB" dirty="0"/>
              <a:t>Last HE pay rise was 1 August 2019 – </a:t>
            </a:r>
            <a:r>
              <a:rPr lang="en-GB" i="1" dirty="0"/>
              <a:t>2 years ago</a:t>
            </a:r>
          </a:p>
          <a:p>
            <a:r>
              <a:rPr lang="en-GB" dirty="0"/>
              <a:t>HE staff work incredibly hard, many are low paid, we </a:t>
            </a:r>
            <a:r>
              <a:rPr lang="en-GB" i="1" dirty="0"/>
              <a:t>need </a:t>
            </a:r>
            <a:r>
              <a:rPr lang="en-GB" dirty="0"/>
              <a:t>a pay rise </a:t>
            </a:r>
          </a:p>
          <a:p>
            <a:r>
              <a:rPr lang="en-GB" dirty="0"/>
              <a:t>Standing together and standing up will send a strong message to university employers that they need to think again.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211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7D46-F799-4EE6-B045-A76E78AA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the 1.5% pay offer?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71877-E0A0-4C21-956C-32907E37D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HE employers have offered 1.5% for most HE employees from 1 August 2021. </a:t>
            </a:r>
          </a:p>
          <a:p>
            <a:r>
              <a:rPr lang="en-GB" dirty="0"/>
              <a:t>This won’t be backdated to 1 August 2020 – for the past year there hasn’t been a pay rise. </a:t>
            </a:r>
          </a:p>
          <a:p>
            <a:r>
              <a:rPr lang="en-GB" dirty="0"/>
              <a:t>This ballot is about the pay freeze over the past year – and is calling on university employers to think again. </a:t>
            </a:r>
          </a:p>
          <a:p>
            <a:r>
              <a:rPr lang="en-GB" dirty="0"/>
              <a:t>Outcome of consultation being considered by SGE on 30 June – branches will be kept informed.</a:t>
            </a:r>
          </a:p>
        </p:txBody>
      </p:sp>
    </p:spTree>
    <p:extLst>
      <p:ext uri="{BB962C8B-B14F-4D97-AF65-F5344CB8AC3E}">
        <p14:creationId xmlns:p14="http://schemas.microsoft.com/office/powerpoint/2010/main" val="3616591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C69E-CE89-4AEC-B068-D0E51017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Campaign resources – what can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AEAE7-57C4-4A16-AF0C-04C1E4C5B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358" y="1825625"/>
            <a:ext cx="9693442" cy="4154070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Visit our campaign webpage </a:t>
            </a:r>
            <a:r>
              <a:rPr lang="en-GB" dirty="0"/>
              <a:t>– FAQs, resources, hotline number</a:t>
            </a:r>
          </a:p>
          <a:p>
            <a:r>
              <a:rPr lang="en-GB" dirty="0"/>
              <a:t>You can post our social media and </a:t>
            </a:r>
            <a:br>
              <a:rPr lang="en-GB" dirty="0"/>
            </a:br>
            <a:r>
              <a:rPr lang="en-GB" dirty="0"/>
              <a:t>email graphics </a:t>
            </a:r>
          </a:p>
          <a:p>
            <a:r>
              <a:rPr lang="en-GB" dirty="0"/>
              <a:t>You can download the posters to print and </a:t>
            </a:r>
            <a:br>
              <a:rPr lang="en-GB" dirty="0"/>
            </a:br>
            <a:r>
              <a:rPr lang="en-GB" dirty="0"/>
              <a:t>put up if you’re on campus</a:t>
            </a:r>
          </a:p>
          <a:p>
            <a:r>
              <a:rPr lang="en-GB" dirty="0">
                <a:hlinkClick r:id="rId3"/>
              </a:rPr>
              <a:t>Video</a:t>
            </a:r>
            <a:r>
              <a:rPr lang="en-GB" dirty="0"/>
              <a:t> to share on social media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9F06583-D68A-1D4E-944D-E7B2FFB19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792" y="2857500"/>
            <a:ext cx="24257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50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5187-47CA-4062-BDA2-95AB9139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 your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B2DE8-C76A-4707-BEBE-0638F8723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Post short video of saying ‘why I’m voting for action’ </a:t>
            </a:r>
          </a:p>
          <a:p>
            <a:r>
              <a:rPr lang="en-GB" dirty="0"/>
              <a:t>Just 10 – 30 seconds long </a:t>
            </a:r>
          </a:p>
          <a:p>
            <a:r>
              <a:rPr lang="en-GB" dirty="0"/>
              <a:t>Post on Twitter – tag @UNISONinHE and #ThanksForNothing </a:t>
            </a:r>
          </a:p>
          <a:p>
            <a:r>
              <a:rPr lang="en-GB" dirty="0"/>
              <a:t>Or simply post your written message or photos using #ThanksForNothing </a:t>
            </a:r>
          </a:p>
        </p:txBody>
      </p:sp>
    </p:spTree>
    <p:extLst>
      <p:ext uri="{BB962C8B-B14F-4D97-AF65-F5344CB8AC3E}">
        <p14:creationId xmlns:p14="http://schemas.microsoft.com/office/powerpoint/2010/main" val="712806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4269-BD7D-4F9D-8BC3-5228B79D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Key messages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CDB89-5F56-4451-9BC9-29F4F9949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989" y="1825625"/>
            <a:ext cx="9452810" cy="4351338"/>
          </a:xfrm>
        </p:spPr>
        <p:txBody>
          <a:bodyPr>
            <a:normAutofit/>
          </a:bodyPr>
          <a:lstStyle/>
          <a:p>
            <a:r>
              <a:rPr lang="en-GB" dirty="0"/>
              <a:t>Remember – every vote counts – </a:t>
            </a:r>
            <a:r>
              <a:rPr lang="en-GB" i="1" dirty="0"/>
              <a:t>your </a:t>
            </a:r>
            <a:r>
              <a:rPr lang="en-GB" dirty="0"/>
              <a:t>vote counts</a:t>
            </a:r>
          </a:p>
          <a:p>
            <a:r>
              <a:rPr lang="en-GB" dirty="0"/>
              <a:t>Ask your colleagues to join the union to build a strong campaign</a:t>
            </a:r>
          </a:p>
          <a:p>
            <a:r>
              <a:rPr lang="en-GB" dirty="0"/>
              <a:t>Taking action at all 49 HEIs more likely to be successful </a:t>
            </a:r>
          </a:p>
          <a:p>
            <a:r>
              <a:rPr lang="en-GB" dirty="0"/>
              <a:t>Watch and share our video – let’s take action together to give the employers a clear message that we don’t accept the pay freeze</a:t>
            </a:r>
          </a:p>
          <a:p>
            <a:r>
              <a:rPr lang="en-GB" dirty="0"/>
              <a:t>Good luck! </a:t>
            </a:r>
          </a:p>
        </p:txBody>
      </p:sp>
    </p:spTree>
    <p:extLst>
      <p:ext uri="{BB962C8B-B14F-4D97-AF65-F5344CB8AC3E}">
        <p14:creationId xmlns:p14="http://schemas.microsoft.com/office/powerpoint/2010/main" val="400113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88068-6631-41C5-B5FE-11BE7B9E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D77E9-328F-4214-AC6C-632759B8D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is pay negotiated in HE? </a:t>
            </a:r>
          </a:p>
          <a:p>
            <a:r>
              <a:rPr lang="en-GB" dirty="0"/>
              <a:t>What happened in 2020/21?</a:t>
            </a:r>
          </a:p>
          <a:p>
            <a:r>
              <a:rPr lang="en-GB" dirty="0"/>
              <a:t>Why ballot? </a:t>
            </a:r>
          </a:p>
          <a:p>
            <a:r>
              <a:rPr lang="en-GB" dirty="0"/>
              <a:t>What next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279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C4E1-D0C6-4888-8D21-AD77DDEB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next?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84E6D-4D8C-496F-B75E-9EC104612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Make sure you vote in good time</a:t>
            </a:r>
          </a:p>
          <a:p>
            <a:r>
              <a:rPr lang="en-GB" dirty="0"/>
              <a:t>When ballots have closed SGE will meet to consider timetable for action and next steps </a:t>
            </a:r>
          </a:p>
          <a:p>
            <a:r>
              <a:rPr lang="en-GB" dirty="0"/>
              <a:t>All branches will be kept informed – so they’ll let you know </a:t>
            </a:r>
          </a:p>
          <a:p>
            <a:endParaRPr lang="en-GB" dirty="0"/>
          </a:p>
          <a:p>
            <a:r>
              <a:rPr lang="en-GB" dirty="0"/>
              <a:t>Thanks for listening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446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4269-BD7D-4F9D-8BC3-5228B79D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Stay in touch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CDB89-5F56-4451-9BC9-29F4F9949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 UNISON news: 		unison.org.uk</a:t>
            </a:r>
          </a:p>
          <a:p>
            <a:r>
              <a:rPr lang="en-GB" dirty="0"/>
              <a:t>Email:				education@unison.co.uk                   </a:t>
            </a:r>
          </a:p>
          <a:p>
            <a:r>
              <a:rPr lang="en-GB" dirty="0"/>
              <a:t>Facebook: 			</a:t>
            </a:r>
            <a:r>
              <a:rPr lang="en-GB" dirty="0" err="1"/>
              <a:t>UNISONinHigherEducation</a:t>
            </a:r>
            <a:endParaRPr lang="en-GB" dirty="0"/>
          </a:p>
          <a:p>
            <a:r>
              <a:rPr lang="en-GB" dirty="0"/>
              <a:t>Twitter: 				@</a:t>
            </a:r>
            <a:r>
              <a:rPr lang="en-GB" dirty="0" err="1"/>
              <a:t>UNISONinHE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406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4269-BD7D-4F9D-8BC3-5228B79D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 pay 2020/21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CDB89-5F56-4451-9BC9-29F4F9949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Questions?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52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DC2D-7895-C440-AAFA-BD0342B3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HE Pay negotiations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5A7A9BE-7178-4365-8648-6729F74700E5}"/>
              </a:ext>
            </a:extLst>
          </p:cNvPr>
          <p:cNvSpPr txBox="1">
            <a:spLocks/>
          </p:cNvSpPr>
          <p:nvPr/>
        </p:nvSpPr>
        <p:spPr>
          <a:xfrm>
            <a:off x="841828" y="1814286"/>
            <a:ext cx="10511971" cy="436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A1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1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A1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A1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A1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Pay negotiations each year</a:t>
            </a:r>
          </a:p>
          <a:p>
            <a:r>
              <a:rPr lang="en-GB" dirty="0"/>
              <a:t>New JNCHES constitution governs talks</a:t>
            </a:r>
          </a:p>
          <a:p>
            <a:r>
              <a:rPr lang="en-GB" dirty="0"/>
              <a:t>UCEA represents HE employers </a:t>
            </a:r>
          </a:p>
          <a:p>
            <a:r>
              <a:rPr lang="en-GB" dirty="0"/>
              <a:t>5 unions: UNISON, UCU, EIS, Unite, GMB</a:t>
            </a:r>
          </a:p>
          <a:p>
            <a:r>
              <a:rPr lang="en-GB" dirty="0"/>
              <a:t>Joint union pay claim submitted each year</a:t>
            </a:r>
          </a:p>
          <a:p>
            <a:r>
              <a:rPr lang="en-GB" dirty="0"/>
              <a:t>Pay rise from 1 August each year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76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21655-5835-C84E-B1C8-E7F17A42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Unions’ Pay Claim 2020/21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D6A5D-F689-1E4D-8CC8-004286F09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742" y="1825625"/>
            <a:ext cx="10029372" cy="400911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Main elements:  </a:t>
            </a:r>
          </a:p>
          <a:p>
            <a:r>
              <a:rPr lang="en-GB" dirty="0"/>
              <a:t>RPI + 5%; minimum of £10 per hour</a:t>
            </a:r>
          </a:p>
          <a:p>
            <a:r>
              <a:rPr lang="en-GB" dirty="0"/>
              <a:t>Foundation Living Wage accreditation; </a:t>
            </a:r>
          </a:p>
          <a:p>
            <a:r>
              <a:rPr lang="en-GB" dirty="0"/>
              <a:t>Eliminate the gender pay gap &amp; the ethnic pay gap; impact of intersectionality on the pay gap;</a:t>
            </a:r>
          </a:p>
          <a:p>
            <a:r>
              <a:rPr lang="en-GB" dirty="0"/>
              <a:t>A maximum 35 hour working week for all </a:t>
            </a:r>
          </a:p>
          <a:p>
            <a:r>
              <a:rPr lang="en-GB" dirty="0"/>
              <a:t>Scottish sub-committee of JNCHES</a:t>
            </a:r>
          </a:p>
          <a:p>
            <a:r>
              <a:rPr lang="en-GB" dirty="0"/>
              <a:t>Workload and stress </a:t>
            </a:r>
          </a:p>
          <a:p>
            <a:r>
              <a:rPr lang="en-GB" dirty="0"/>
              <a:t>Precarious work and outsourcing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D559B-5ABA-414C-B2BB-20C71863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Pay negotiation meetings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8497A-8979-0E45-AFAC-32CACA536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Normally three pay meetings: March, April, May </a:t>
            </a:r>
          </a:p>
          <a:p>
            <a:r>
              <a:rPr lang="en-GB" dirty="0"/>
              <a:t>(then implemented on 1 August) </a:t>
            </a:r>
          </a:p>
          <a:p>
            <a:r>
              <a:rPr lang="en-GB" dirty="0"/>
              <a:t>but in 2020 </a:t>
            </a:r>
            <a:r>
              <a:rPr lang="en-GB" b="1" dirty="0"/>
              <a:t>COVID</a:t>
            </a:r>
            <a:r>
              <a:rPr lang="en-GB" dirty="0"/>
              <a:t> happened – no negotiations &amp; employers announced </a:t>
            </a:r>
            <a:r>
              <a:rPr lang="en-GB" b="1" dirty="0"/>
              <a:t>pay freeze </a:t>
            </a:r>
            <a:r>
              <a:rPr lang="en-GB" dirty="0"/>
              <a:t>in July 2020. </a:t>
            </a:r>
          </a:p>
          <a:p>
            <a:r>
              <a:rPr lang="en-GB" dirty="0"/>
              <a:t>No August pay rise</a:t>
            </a:r>
          </a:p>
          <a:p>
            <a:r>
              <a:rPr lang="en-GB" dirty="0"/>
              <a:t>Unions pushed for meetings - July, September, October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4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21655-5835-C84E-B1C8-E7F17A42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hlinkClick r:id="rId2"/>
              </a:rPr>
              <a:t>Final pay offer </a:t>
            </a:r>
            <a:r>
              <a:rPr lang="en-GB" b="0" dirty="0"/>
              <a:t>2020/21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D6A5D-F689-1E4D-8CC8-004286F09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685" y="1690688"/>
            <a:ext cx="10192657" cy="4351338"/>
          </a:xfrm>
        </p:spPr>
        <p:txBody>
          <a:bodyPr/>
          <a:lstStyle/>
          <a:p>
            <a:r>
              <a:rPr lang="en-GB" b="1" dirty="0"/>
              <a:t>Pay freeze</a:t>
            </a:r>
          </a:p>
          <a:p>
            <a:r>
              <a:rPr lang="en-GB" dirty="0"/>
              <a:t>Limited joint work on gender &amp; ethnic pay gap</a:t>
            </a:r>
          </a:p>
          <a:p>
            <a:r>
              <a:rPr lang="en-GB" dirty="0"/>
              <a:t>Limited joint work on workload – impact of COVID</a:t>
            </a:r>
          </a:p>
          <a:p>
            <a:r>
              <a:rPr lang="en-GB" dirty="0"/>
              <a:t>Limited joint work on casual contracts – zero hours - no offer outsourcing</a:t>
            </a:r>
          </a:p>
          <a:p>
            <a:r>
              <a:rPr lang="en-GB" dirty="0"/>
              <a:t>Offer to scope out 35-hour week</a:t>
            </a:r>
          </a:p>
          <a:p>
            <a:r>
              <a:rPr lang="en-GB" dirty="0"/>
              <a:t>Limited joint work on career development </a:t>
            </a:r>
          </a:p>
          <a:p>
            <a:r>
              <a:rPr lang="en-GB" dirty="0"/>
              <a:t>No offer on Scottish meetings</a:t>
            </a:r>
          </a:p>
        </p:txBody>
      </p:sp>
    </p:spTree>
    <p:extLst>
      <p:ext uri="{BB962C8B-B14F-4D97-AF65-F5344CB8AC3E}">
        <p14:creationId xmlns:p14="http://schemas.microsoft.com/office/powerpoint/2010/main" val="45055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4269-BD7D-4F9D-8BC3-5228B79D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UNISON response?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CDB89-5F56-4451-9BC9-29F4F9949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UNISON SGE decided to reject the pay freeze</a:t>
            </a:r>
          </a:p>
          <a:p>
            <a:r>
              <a:rPr lang="en-US" i="1" dirty="0"/>
              <a:t>Pay cut – inflation not at 0% </a:t>
            </a:r>
            <a:r>
              <a:rPr lang="en-GB" i="1" dirty="0"/>
              <a:t>– so pay now worth less </a:t>
            </a:r>
            <a:endParaRPr lang="en-GB" dirty="0"/>
          </a:p>
          <a:p>
            <a:r>
              <a:rPr lang="en-GB" dirty="0"/>
              <a:t>Other unions made the same decision</a:t>
            </a:r>
          </a:p>
          <a:p>
            <a:r>
              <a:rPr lang="en-GB" dirty="0"/>
              <a:t>HE SGE decided: </a:t>
            </a:r>
          </a:p>
          <a:p>
            <a:pPr lvl="1"/>
            <a:r>
              <a:rPr lang="en-GB" sz="2800" b="1" i="1" dirty="0"/>
              <a:t>to consult members</a:t>
            </a:r>
          </a:p>
          <a:p>
            <a:pPr lvl="1"/>
            <a:r>
              <a:rPr lang="en-GB" sz="2800" b="1" i="1" dirty="0"/>
              <a:t>online consultation </a:t>
            </a:r>
          </a:p>
          <a:p>
            <a:pPr lvl="1"/>
            <a:r>
              <a:rPr lang="en-GB" sz="2800" b="1" i="1" dirty="0"/>
              <a:t>to recommend rejection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53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4269-BD7D-4F9D-8BC3-5228B79D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Consultation on final offer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CDB89-5F56-4451-9BC9-29F4F9949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560" y="1459865"/>
            <a:ext cx="9321800" cy="4351338"/>
          </a:xfrm>
        </p:spPr>
        <p:txBody>
          <a:bodyPr/>
          <a:lstStyle/>
          <a:p>
            <a:r>
              <a:rPr lang="en-GB" dirty="0"/>
              <a:t>Online consultation in 2020 </a:t>
            </a:r>
          </a:p>
          <a:p>
            <a:r>
              <a:rPr lang="en-GB" dirty="0"/>
              <a:t>Members sent 3 emails to vote online</a:t>
            </a:r>
          </a:p>
          <a:p>
            <a:r>
              <a:rPr lang="en-GB" dirty="0"/>
              <a:t>Website link to vote on</a:t>
            </a:r>
          </a:p>
          <a:p>
            <a:r>
              <a:rPr lang="en-GB" dirty="0"/>
              <a:t>Result = 86% rejected pay freeze and final offer (varied turnout)</a:t>
            </a:r>
          </a:p>
          <a:p>
            <a:r>
              <a:rPr lang="en-GB" dirty="0"/>
              <a:t>SGE decided to lodge dispute</a:t>
            </a:r>
          </a:p>
          <a:p>
            <a:r>
              <a:rPr lang="en-GB" dirty="0"/>
              <a:t>Two dispute meetings January 2021 – other unions joined in – but still no offer on pay</a:t>
            </a:r>
          </a:p>
          <a:p>
            <a:r>
              <a:rPr lang="en-GB" dirty="0"/>
              <a:t>SGE decided to ballot for strike action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00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4269-BD7D-4F9D-8BC3-5228B79D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Ballots on 2020/21 final pay offer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CDB89-5F56-4451-9BC9-29F4F9949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 ballot policy for UNISON in HE – decided at HE conference 2020</a:t>
            </a:r>
          </a:p>
          <a:p>
            <a:r>
              <a:rPr lang="en-GB" dirty="0"/>
              <a:t>Disaggregate ballots – i.e. a series of coordinated, </a:t>
            </a:r>
            <a:r>
              <a:rPr lang="en-GB" b="1" dirty="0"/>
              <a:t>local</a:t>
            </a:r>
            <a:r>
              <a:rPr lang="en-GB" dirty="0"/>
              <a:t> ballots</a:t>
            </a:r>
          </a:p>
          <a:p>
            <a:r>
              <a:rPr lang="en-GB" dirty="0"/>
              <a:t>Not run one single, national ballot of all HEIs in national bargaining as we have done previously</a:t>
            </a:r>
          </a:p>
          <a:p>
            <a:r>
              <a:rPr lang="en-GB" spc="-50" dirty="0"/>
              <a:t>Single question on taking strike action (no action short of strike Q)</a:t>
            </a:r>
          </a:p>
          <a:p>
            <a:r>
              <a:rPr lang="en-GB" dirty="0"/>
              <a:t>SGE asked branches which ones wanted to run ballots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563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50DE85ABF60B468BC56FE199818668" ma:contentTypeVersion="13" ma:contentTypeDescription="Create a new document." ma:contentTypeScope="" ma:versionID="d31bf4ad4f3f5a899236302257f1ca57">
  <xsd:schema xmlns:xsd="http://www.w3.org/2001/XMLSchema" xmlns:xs="http://www.w3.org/2001/XMLSchema" xmlns:p="http://schemas.microsoft.com/office/2006/metadata/properties" xmlns:ns3="566da5a4-d48f-40cf-a1d2-d16f98b04b10" xmlns:ns4="3c0bcb9c-fef8-41a2-bdfb-62341d4be157" targetNamespace="http://schemas.microsoft.com/office/2006/metadata/properties" ma:root="true" ma:fieldsID="46184fd93d6817699d78a1b98a6553e2" ns3:_="" ns4:_="">
    <xsd:import namespace="566da5a4-d48f-40cf-a1d2-d16f98b04b10"/>
    <xsd:import namespace="3c0bcb9c-fef8-41a2-bdfb-62341d4be1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da5a4-d48f-40cf-a1d2-d16f98b04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0bcb9c-fef8-41a2-bdfb-62341d4be1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00E1E0-F240-4B05-8CFE-056F6F7E7C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64C467-1488-421A-98F3-140458389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6da5a4-d48f-40cf-a1d2-d16f98b04b10"/>
    <ds:schemaRef ds:uri="3c0bcb9c-fef8-41a2-bdfb-62341d4be1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14023B-75E4-4760-94D6-608C575ADB42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566da5a4-d48f-40cf-a1d2-d16f98b04b10"/>
    <ds:schemaRef ds:uri="http://schemas.microsoft.com/office/infopath/2007/PartnerControls"/>
    <ds:schemaRef ds:uri="http://schemas.openxmlformats.org/package/2006/metadata/core-properties"/>
    <ds:schemaRef ds:uri="3c0bcb9c-fef8-41a2-bdfb-62341d4be1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1019</Words>
  <Application>Microsoft Macintosh PowerPoint</Application>
  <PresentationFormat>Widescreen</PresentationFormat>
  <Paragraphs>130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Office Theme</vt:lpstr>
      <vt:lpstr>PowerPoint Presentation</vt:lpstr>
      <vt:lpstr>This presentation </vt:lpstr>
      <vt:lpstr>HE Pay negotiations</vt:lpstr>
      <vt:lpstr>Unions’ Pay Claim 2020/21</vt:lpstr>
      <vt:lpstr>Pay negotiation meetings </vt:lpstr>
      <vt:lpstr>Final pay offer 2020/21 </vt:lpstr>
      <vt:lpstr>UNISON response?</vt:lpstr>
      <vt:lpstr>Consultation on final offer</vt:lpstr>
      <vt:lpstr>Ballots on 2020/21 final pay offer</vt:lpstr>
      <vt:lpstr>Where are we balloting?  And when? </vt:lpstr>
      <vt:lpstr>Ballot dates across UK </vt:lpstr>
      <vt:lpstr>How can members get involved? </vt:lpstr>
      <vt:lpstr>Look out for ballot envelope</vt:lpstr>
      <vt:lpstr>Ballot hotline</vt:lpstr>
      <vt:lpstr>Why should we vote for action? </vt:lpstr>
      <vt:lpstr>What about the 1.5% pay offer? </vt:lpstr>
      <vt:lpstr>Campaign resources – what can I do?</vt:lpstr>
      <vt:lpstr>Share your story</vt:lpstr>
      <vt:lpstr>Key messages </vt:lpstr>
      <vt:lpstr>What happens next? </vt:lpstr>
      <vt:lpstr>Stay in touch </vt:lpstr>
      <vt:lpstr>HE pay 2020/21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Shaddock</dc:creator>
  <cp:lastModifiedBy>Shaddock, Lucy</cp:lastModifiedBy>
  <cp:revision>18</cp:revision>
  <dcterms:created xsi:type="dcterms:W3CDTF">2020-10-23T16:04:02Z</dcterms:created>
  <dcterms:modified xsi:type="dcterms:W3CDTF">2021-06-22T09:30:52Z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0x0101003750DE85ABF60B468BC56FE199818668</vt:lpwstr>
  </property>
</Properties>
</file>